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56"/>
  </p:notesMasterIdLst>
  <p:sldIdLst>
    <p:sldId id="256" r:id="rId2"/>
    <p:sldId id="257" r:id="rId3"/>
    <p:sldId id="273" r:id="rId4"/>
    <p:sldId id="404" r:id="rId5"/>
    <p:sldId id="430" r:id="rId6"/>
    <p:sldId id="431" r:id="rId7"/>
    <p:sldId id="346" r:id="rId8"/>
    <p:sldId id="353" r:id="rId9"/>
    <p:sldId id="451" r:id="rId10"/>
    <p:sldId id="452" r:id="rId11"/>
    <p:sldId id="354" r:id="rId12"/>
    <p:sldId id="355" r:id="rId13"/>
    <p:sldId id="356" r:id="rId14"/>
    <p:sldId id="447" r:id="rId15"/>
    <p:sldId id="448" r:id="rId16"/>
    <p:sldId id="328" r:id="rId17"/>
    <p:sldId id="436" r:id="rId18"/>
    <p:sldId id="383" r:id="rId19"/>
    <p:sldId id="437" r:id="rId20"/>
    <p:sldId id="425" r:id="rId21"/>
    <p:sldId id="435" r:id="rId22"/>
    <p:sldId id="357" r:id="rId23"/>
    <p:sldId id="420" r:id="rId24"/>
    <p:sldId id="439" r:id="rId25"/>
    <p:sldId id="428" r:id="rId26"/>
    <p:sldId id="399" r:id="rId27"/>
    <p:sldId id="361" r:id="rId28"/>
    <p:sldId id="442" r:id="rId29"/>
    <p:sldId id="390" r:id="rId30"/>
    <p:sldId id="406" r:id="rId31"/>
    <p:sldId id="407" r:id="rId32"/>
    <p:sldId id="270" r:id="rId33"/>
    <p:sldId id="440" r:id="rId34"/>
    <p:sldId id="441" r:id="rId35"/>
    <p:sldId id="400" r:id="rId36"/>
    <p:sldId id="266" r:id="rId37"/>
    <p:sldId id="365" r:id="rId38"/>
    <p:sldId id="423" r:id="rId39"/>
    <p:sldId id="445" r:id="rId40"/>
    <p:sldId id="446" r:id="rId41"/>
    <p:sldId id="432" r:id="rId42"/>
    <p:sldId id="366" r:id="rId43"/>
    <p:sldId id="403" r:id="rId44"/>
    <p:sldId id="424" r:id="rId45"/>
    <p:sldId id="367" r:id="rId46"/>
    <p:sldId id="401" r:id="rId47"/>
    <p:sldId id="429" r:id="rId48"/>
    <p:sldId id="368" r:id="rId49"/>
    <p:sldId id="410" r:id="rId50"/>
    <p:sldId id="369" r:id="rId51"/>
    <p:sldId id="450" r:id="rId52"/>
    <p:sldId id="375" r:id="rId53"/>
    <p:sldId id="377" r:id="rId54"/>
    <p:sldId id="434" r:id="rId55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0000"/>
    <a:srgbClr val="99284C"/>
    <a:srgbClr val="99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99" autoAdjust="0"/>
    <p:restoredTop sz="86323" autoAdjust="0"/>
  </p:normalViewPr>
  <p:slideViewPr>
    <p:cSldViewPr>
      <p:cViewPr varScale="1">
        <p:scale>
          <a:sx n="122" d="100"/>
          <a:sy n="122" d="100"/>
        </p:scale>
        <p:origin x="-1128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672" y="25816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5939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5939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59397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59398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59399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59400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14345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27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98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39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1988" cy="3354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0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83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91450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39750" y="3600450"/>
            <a:ext cx="8459788" cy="3060700"/>
          </a:xfrm>
        </p:spPr>
        <p:txBody>
          <a:bodyPr lIns="90000" tIns="46800" rIns="90000" bIns="46800"/>
          <a:lstStyle/>
          <a:p>
            <a:pPr marL="0" indent="0" algn="ctr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2800" b="1" dirty="0" smtClean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algn="ctr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2800" b="1" dirty="0" smtClean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000" b="1" dirty="0" smtClean="0">
                <a:solidFill>
                  <a:srgbClr val="99284C"/>
                </a:solidFill>
                <a:latin typeface="Times New Roman" pitchFamily="18" charset="0"/>
              </a:rPr>
              <a:t>Дата рождения: 25.10.1977 года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000" b="1" dirty="0" smtClean="0">
                <a:solidFill>
                  <a:srgbClr val="99284C"/>
                </a:solidFill>
                <a:latin typeface="Times New Roman" pitchFamily="18" charset="0"/>
              </a:rPr>
              <a:t>Профессиональное образование: Филолог. Преподаватель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000" b="1" dirty="0" smtClean="0">
                <a:solidFill>
                  <a:srgbClr val="99284C"/>
                </a:solidFill>
                <a:latin typeface="Times New Roman" pitchFamily="18" charset="0"/>
              </a:rPr>
              <a:t>по специальности «Филология»</a:t>
            </a:r>
          </a:p>
          <a:p>
            <a:pPr marL="0">
              <a:buFont typeface="Times New Roman" pitchFamily="18" charset="0"/>
              <a:buNone/>
              <a:defRPr/>
            </a:pPr>
            <a:r>
              <a:rPr lang="ru-RU" altLang="ru-RU" sz="2000" b="1" dirty="0" smtClean="0">
                <a:solidFill>
                  <a:srgbClr val="99284C"/>
                </a:solidFill>
                <a:latin typeface="Times New Roman" pitchFamily="18" charset="0"/>
              </a:rPr>
              <a:t>Мордовский госуниверситет им. Н.П.Огарёва, диплом ДВС 0076185 </a:t>
            </a:r>
            <a:r>
              <a:rPr lang="ru-RU" sz="2000" b="1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регистрационный №54, дата выдачи – 25.06.1999 г.</a:t>
            </a:r>
            <a:endParaRPr lang="ru-RU" sz="2000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000" b="1" dirty="0" smtClean="0">
                <a:solidFill>
                  <a:srgbClr val="99284C"/>
                </a:solidFill>
                <a:latin typeface="Times New Roman" pitchFamily="18" charset="0"/>
              </a:rPr>
              <a:t>Стаж педагогической работы (по специальности): 2 года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000" b="1" dirty="0" smtClean="0">
                <a:solidFill>
                  <a:srgbClr val="99284C"/>
                </a:solidFill>
                <a:latin typeface="Times New Roman" pitchFamily="18" charset="0"/>
              </a:rPr>
              <a:t>Общий трудовой стаж: 19 лет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000" b="1" dirty="0" smtClean="0">
                <a:solidFill>
                  <a:srgbClr val="99284C"/>
                </a:solidFill>
                <a:latin typeface="Times New Roman" pitchFamily="18" charset="0"/>
              </a:rPr>
              <a:t>Наличие квалификационной категории: нет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2000" b="1" dirty="0" smtClean="0">
              <a:solidFill>
                <a:srgbClr val="99284C"/>
              </a:solidFill>
              <a:latin typeface="Times New Roman" pitchFamily="18" charset="0"/>
            </a:endParaRPr>
          </a:p>
        </p:txBody>
      </p:sp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0" y="30163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3600" b="1" i="1">
                <a:solidFill>
                  <a:srgbClr val="CC0000"/>
                </a:solidFill>
              </a:rPr>
              <a:t>Министерство образования РМ</a:t>
            </a:r>
          </a:p>
        </p:txBody>
      </p:sp>
      <p:sp>
        <p:nvSpPr>
          <p:cNvPr id="15363" name="Rectangle 1"/>
          <p:cNvSpPr>
            <a:spLocks noGrp="1" noChangeArrowheads="1"/>
          </p:cNvSpPr>
          <p:nvPr>
            <p:ph type="title"/>
          </p:nvPr>
        </p:nvSpPr>
        <p:spPr>
          <a:xfrm>
            <a:off x="4067175" y="836613"/>
            <a:ext cx="5076825" cy="3455987"/>
          </a:xfrm>
        </p:spPr>
        <p:txBody>
          <a:bodyPr lIns="90000" tIns="46800" rIns="90000" bIns="46800"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i="1" smtClean="0">
                <a:solidFill>
                  <a:srgbClr val="CC0000"/>
                </a:solidFill>
              </a:rPr>
              <a:t>Портфолио</a:t>
            </a:r>
            <a:r>
              <a:rPr lang="ru-RU" altLang="ru-RU" sz="3200" i="1" smtClean="0">
                <a:solidFill>
                  <a:srgbClr val="000099"/>
                </a:solidFill>
              </a:rPr>
              <a:t> </a:t>
            </a:r>
            <a:br>
              <a:rPr lang="ru-RU" altLang="ru-RU" sz="3200" i="1" smtClean="0">
                <a:solidFill>
                  <a:srgbClr val="000099"/>
                </a:solidFill>
              </a:rPr>
            </a:br>
            <a:r>
              <a:rPr lang="ru-RU" altLang="ru-RU" sz="3200" i="1" smtClean="0">
                <a:solidFill>
                  <a:srgbClr val="000099"/>
                </a:solidFill>
              </a:rPr>
              <a:t/>
            </a:r>
            <a:br>
              <a:rPr lang="ru-RU" altLang="ru-RU" sz="3200" i="1" smtClean="0">
                <a:solidFill>
                  <a:srgbClr val="000099"/>
                </a:solidFill>
              </a:rPr>
            </a:br>
            <a:r>
              <a:rPr lang="ru-RU" altLang="ru-RU" sz="3200" i="1" smtClean="0">
                <a:solidFill>
                  <a:srgbClr val="000099"/>
                </a:solidFill>
              </a:rPr>
              <a:t>Шестеркиной Екатерины Михайловны</a:t>
            </a:r>
            <a:r>
              <a:rPr lang="ru-RU" altLang="ru-RU" sz="2800" i="1" smtClean="0">
                <a:solidFill>
                  <a:srgbClr val="000099"/>
                </a:solidFill>
              </a:rPr>
              <a:t>, </a:t>
            </a:r>
            <a:br>
              <a:rPr lang="ru-RU" altLang="ru-RU" sz="2800" i="1" smtClean="0">
                <a:solidFill>
                  <a:srgbClr val="000099"/>
                </a:solidFill>
              </a:rPr>
            </a:br>
            <a:r>
              <a:rPr lang="ru-RU" altLang="ru-RU" sz="2000" i="1" smtClean="0">
                <a:solidFill>
                  <a:srgbClr val="000099"/>
                </a:solidFill>
              </a:rPr>
              <a:t>преподавателя ГБПОУ РМ  </a:t>
            </a:r>
            <a:br>
              <a:rPr lang="ru-RU" altLang="ru-RU" sz="2000" i="1" smtClean="0">
                <a:solidFill>
                  <a:srgbClr val="000099"/>
                </a:solidFill>
              </a:rPr>
            </a:br>
            <a:r>
              <a:rPr lang="ru-RU" altLang="ru-RU" sz="2000" i="1" smtClean="0">
                <a:solidFill>
                  <a:srgbClr val="000099"/>
                </a:solidFill>
              </a:rPr>
              <a:t>«Саранский государственный промышленно  - экономический колледж»</a:t>
            </a:r>
          </a:p>
        </p:txBody>
      </p:sp>
      <p:pic>
        <p:nvPicPr>
          <p:cNvPr id="15364" name="Picture 3" descr="C:\Users\Admin\Desktop\IMG_8704 копия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1500" y="714375"/>
            <a:ext cx="25400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Динамика результативности учебной деятельности по итогам внешнего мониторинга за </a:t>
            </a:r>
            <a:r>
              <a:rPr lang="ru-RU" altLang="ru-RU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период</a:t>
            </a:r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Times New Roman" pitchFamily="18" charset="0"/>
              <a:buNone/>
              <a:defRPr/>
            </a:pPr>
            <a:endParaRPr lang="ru-RU" altLang="ru-RU" sz="24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457200">
              <a:buFont typeface="Times New Roman" pitchFamily="18" charset="0"/>
              <a:buNone/>
              <a:defRPr/>
            </a:pPr>
            <a:r>
              <a:rPr lang="ru-RU" alt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 итогам внешнего мониторинга учебного заведения в рамках аккредитации  качественная успеваемость по дисциплинам, преподаваемым </a:t>
            </a:r>
            <a:r>
              <a:rPr lang="ru-RU" altLang="ru-RU" sz="24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Шестеркиной</a:t>
            </a:r>
            <a:r>
              <a:rPr lang="ru-RU" alt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Е.М. составила 99%.</a:t>
            </a:r>
            <a:endParaRPr lang="en-US" altLang="ru-RU" sz="24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457200" algn="just">
              <a:buFont typeface="Times New Roman" pitchFamily="18" charset="0"/>
              <a:buNone/>
              <a:defRPr/>
            </a:pPr>
            <a:r>
              <a:rPr lang="ru-RU" alt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 результативности учебной деятельности </a:t>
            </a:r>
            <a:endParaRPr lang="en-US" altLang="ru-RU" sz="24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457200" algn="just">
              <a:buFont typeface="Times New Roman" pitchFamily="18" charset="0"/>
              <a:buNone/>
              <a:defRPr/>
            </a:pPr>
            <a:r>
              <a:rPr lang="ru-RU" altLang="ru-RU" sz="24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Шестеркиной</a:t>
            </a:r>
            <a:r>
              <a:rPr lang="ru-RU" alt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Е.М. по итогам внешнего мониторинга за 2016г. – 2017г. наблюдается положительная динамика.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1"/>
          <p:cNvSpPr txBox="1">
            <a:spLocks noChangeArrowheads="1"/>
          </p:cNvSpPr>
          <p:nvPr/>
        </p:nvSpPr>
        <p:spPr bwMode="auto">
          <a:xfrm>
            <a:off x="3924300" y="3068638"/>
            <a:ext cx="9429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/>
              <a:t>справка</a:t>
            </a:r>
          </a:p>
        </p:txBody>
      </p:sp>
      <p:pic>
        <p:nvPicPr>
          <p:cNvPr id="4" name="Рисунок 3" descr="Изображение000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39700"/>
            <a:ext cx="7750175" cy="1360488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Результаты участия обучающихся в мероприятиях различных уровней по учебной деятельности профессиональной направленности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57188" y="1643063"/>
            <a:ext cx="8786812" cy="5214937"/>
          </a:xfrm>
        </p:spPr>
        <p:txBody>
          <a:bodyPr/>
          <a:lstStyle/>
          <a:p>
            <a:pPr marL="0" indent="342900">
              <a:lnSpc>
                <a:spcPct val="100000"/>
              </a:lnSpc>
              <a:buFont typeface="Times New Roman" pitchFamily="18" charset="0"/>
              <a:buNone/>
              <a:defRPr/>
            </a:pPr>
            <a:r>
              <a:rPr lang="ru-RU" alt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уровень:	</a:t>
            </a:r>
          </a:p>
          <a:p>
            <a:pPr marL="0" indent="342900">
              <a:lnSpc>
                <a:spcPct val="100000"/>
              </a:lnSpc>
              <a:buFont typeface="Times New Roman" pitchFamily="18" charset="0"/>
              <a:buNone/>
              <a:defRPr/>
            </a:pP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Олимпиада для старшеклассников по </a:t>
            </a:r>
            <a:r>
              <a:rPr lang="ru-RU" altLang="ru-RU" sz="1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лингвострановедению</a:t>
            </a: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Великобритании, Германии, Франции – сертификаты участников (Никитина Валерия, </a:t>
            </a:r>
            <a:r>
              <a:rPr lang="ru-RU" altLang="ru-RU" sz="1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Ратникова</a:t>
            </a: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Татьяна), 2017 </a:t>
            </a:r>
            <a:r>
              <a:rPr lang="ru-RU" altLang="ru-RU" sz="1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342900">
              <a:lnSpc>
                <a:spcPct val="100000"/>
              </a:lnSpc>
              <a:buFont typeface="Times New Roman" pitchFamily="18" charset="0"/>
              <a:buNone/>
              <a:defRPr/>
            </a:pP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ru-RU" altLang="ru-RU" sz="1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исследовательских работ студентов ССУЗ РМ «Студенческие </a:t>
            </a: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исследования-2017»- </a:t>
            </a:r>
            <a:r>
              <a:rPr lang="ru-RU" altLang="ru-RU" sz="1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сертификат участника </a:t>
            </a: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(Исаева Дарья), 2017 </a:t>
            </a:r>
            <a:r>
              <a:rPr lang="ru-RU" altLang="ru-RU" sz="1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ru-RU" sz="18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42900">
              <a:lnSpc>
                <a:spcPct val="100000"/>
              </a:lnSpc>
              <a:buFont typeface="Times New Roman" pitchFamily="18" charset="0"/>
              <a:buNone/>
              <a:defRPr/>
            </a:pPr>
            <a:r>
              <a:rPr lang="ru-RU" altLang="ru-RU" sz="1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Всероссийский </a:t>
            </a:r>
            <a:r>
              <a:rPr lang="ru-RU" altLang="ru-RU" sz="1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уровень:</a:t>
            </a:r>
          </a:p>
          <a:p>
            <a:pPr marL="0" indent="342900">
              <a:lnSpc>
                <a:spcPct val="100000"/>
              </a:lnSpc>
              <a:buFont typeface="Times New Roman" pitchFamily="18" charset="0"/>
              <a:buNone/>
              <a:defRPr/>
            </a:pPr>
            <a:r>
              <a:rPr lang="ru-RU" altLang="ru-RU" sz="1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Всероссийская дистанционная олимпиада по английскому языку-диплом 3 степени </a:t>
            </a: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1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Пильгаева</a:t>
            </a: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Дарья), 2017 </a:t>
            </a:r>
            <a:r>
              <a:rPr lang="ru-RU" altLang="ru-RU" sz="1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342900">
              <a:lnSpc>
                <a:spcPct val="100000"/>
              </a:lnSpc>
              <a:buFont typeface="Times New Roman" pitchFamily="18" charset="0"/>
              <a:buNone/>
              <a:defRPr/>
            </a:pP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Всероссийский конкурс по английскому языку 1-2 курс СПО (Осень 2017) - сертификаты участников (Азимов Борис, Притворов Сергей), 2017 г.</a:t>
            </a:r>
            <a:endParaRPr lang="en-US" altLang="ru-RU" sz="18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42900">
              <a:lnSpc>
                <a:spcPct val="100000"/>
              </a:lnSpc>
              <a:buFont typeface="Times New Roman" pitchFamily="18" charset="0"/>
              <a:buNone/>
              <a:defRPr/>
            </a:pPr>
            <a:r>
              <a:rPr lang="ru-RU" altLang="ru-RU" sz="1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Международный </a:t>
            </a:r>
            <a:r>
              <a:rPr lang="ru-RU" altLang="ru-RU" sz="1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уровень:</a:t>
            </a:r>
          </a:p>
          <a:p>
            <a:pPr>
              <a:lnSpc>
                <a:spcPct val="100000"/>
              </a:lnSpc>
              <a:buFont typeface="Times New Roman" pitchFamily="18" charset="0"/>
              <a:buNone/>
              <a:defRPr/>
            </a:pP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Международная </a:t>
            </a:r>
            <a:r>
              <a:rPr lang="ru-RU" altLang="ru-RU" sz="1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олимпиада по </a:t>
            </a: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английскому языку - сертификат </a:t>
            </a:r>
            <a:r>
              <a:rPr lang="ru-RU" altLang="ru-RU" sz="1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участника </a:t>
            </a: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1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Кильдюшкин</a:t>
            </a: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Алексей), 2016 </a:t>
            </a:r>
            <a:r>
              <a:rPr lang="ru-RU" altLang="ru-RU" sz="1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>
              <a:lnSpc>
                <a:spcPct val="100000"/>
              </a:lnSpc>
              <a:buFont typeface="Times New Roman" pitchFamily="18" charset="0"/>
              <a:buNone/>
              <a:defRPr/>
            </a:pP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Международная </a:t>
            </a:r>
            <a:r>
              <a:rPr lang="ru-RU" altLang="ru-RU" sz="1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олимпиада по </a:t>
            </a: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английскому </a:t>
            </a:r>
            <a:r>
              <a:rPr lang="ru-RU" altLang="ru-RU" sz="1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языку-сертификат участника </a:t>
            </a: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1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Ратникова</a:t>
            </a: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Татьяна), 2016 </a:t>
            </a:r>
            <a:r>
              <a:rPr lang="ru-RU" altLang="ru-RU" sz="1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eaLnBrk="1">
              <a:defRPr/>
            </a:pPr>
            <a:endParaRPr lang="ru-RU" alt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Азимов_Борис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4844473" cy="6858000"/>
          </a:xfrm>
          <a:prstGeom prst="rect">
            <a:avLst/>
          </a:prstGeom>
        </p:spPr>
      </p:pic>
      <p:pic>
        <p:nvPicPr>
          <p:cNvPr id="6" name="Рисунок 5" descr="Притворов_Сергей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786314" y="0"/>
            <a:ext cx="484447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Шестеркина_Екатерина_Михайловна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576577"/>
            <a:ext cx="9144000" cy="57048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3" descr="межд ол-да1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4313" y="0"/>
            <a:ext cx="4297362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Рисунок 4" descr="межд ол-да2 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914400"/>
            <a:ext cx="44005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1" descr="всерос ол-да 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386013" y="174625"/>
            <a:ext cx="4371975" cy="650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4" descr="Изображение0004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71688" y="0"/>
            <a:ext cx="4849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1" descr="Изображение0006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4788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2" descr="серт 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32013" y="0"/>
            <a:ext cx="4879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000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-7938"/>
            <a:ext cx="7750175" cy="1492251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Позитивные результаты внеурочной деятельности обучающихся</a:t>
            </a:r>
            <a:b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 преподаваемой дисциплине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628775"/>
            <a:ext cx="8497887" cy="5113338"/>
          </a:xfrm>
        </p:spPr>
        <p:txBody>
          <a:bodyPr/>
          <a:lstStyle/>
          <a:p>
            <a:pPr>
              <a:lnSpc>
                <a:spcPct val="15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</a:t>
            </a:r>
            <a:endParaRPr lang="ru-RU" altLang="ru-RU" sz="2400" dirty="0" smtClean="0">
              <a:solidFill>
                <a:schemeClr val="accent2"/>
              </a:solidFill>
            </a:endParaRPr>
          </a:p>
          <a:p>
            <a:pPr eaLnBrk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Заочный конкурс сочинений на английском языке на тему: «Профессия-гордость моя!» -диплом 1 степени (Курочкина Анастасия), 2016 г.</a:t>
            </a:r>
          </a:p>
          <a:p>
            <a:pPr eaLnBrk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Конкурс компьютерных презентаций «Родной язык в моей семье»- диплом за 1 место (</a:t>
            </a:r>
            <a:r>
              <a:rPr lang="ru-RU" altLang="ru-RU" sz="1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Ляпина</a:t>
            </a: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Ольга), 2016 г.</a:t>
            </a:r>
          </a:p>
          <a:p>
            <a:pPr eaLnBrk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Конкурс компьютерных презентаций «Родной язык в моей семье»- диплом за 2 место (</a:t>
            </a:r>
            <a:r>
              <a:rPr lang="ru-RU" altLang="ru-RU" sz="18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Кустова</a:t>
            </a: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Евгения), 2016 г. </a:t>
            </a:r>
          </a:p>
          <a:p>
            <a:pPr eaLnBrk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Республиканский конкурс творческих работ: «Донорство почетно и благородно»- диплом 1 степени (Тигранян Ксения), 2017 г.</a:t>
            </a:r>
          </a:p>
          <a:p>
            <a:pPr eaLnBrk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8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Федеральный уровень:</a:t>
            </a:r>
          </a:p>
          <a:p>
            <a:pPr eaLnBrk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8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 всероссийский конкурс авторского творчества: «Человек доброй воли»- грамота за 3 место (Сергеев Александр), 2017 г.</a:t>
            </a:r>
          </a:p>
          <a:p>
            <a:pPr eaLnBrk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i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5058" name="Содержимое 7" descr="донорство .pn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4714875" cy="6858000"/>
          </a:xfrm>
        </p:spPr>
      </p:pic>
      <p:pic>
        <p:nvPicPr>
          <p:cNvPr id="45059" name="Рисунок 8" descr="рассказ 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13288" y="0"/>
            <a:ext cx="4430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11" descr="сочинение 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76213"/>
            <a:ext cx="9144000" cy="650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7106" name="Содержимое 6" descr="през-я1.pn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4500563" cy="6858000"/>
          </a:xfrm>
        </p:spPr>
      </p:pic>
      <p:pic>
        <p:nvPicPr>
          <p:cNvPr id="47107" name="Рисунок 7" descr="през-я2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64050" y="0"/>
            <a:ext cx="4679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0005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34938"/>
            <a:ext cx="7797800" cy="15303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 Наличие авторских</a:t>
            </a:r>
            <a:br>
              <a:rPr lang="ru-RU" alt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программ, методических разработок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773238"/>
            <a:ext cx="7797800" cy="4648200"/>
          </a:xfrm>
        </p:spPr>
        <p:txBody>
          <a:bodyPr/>
          <a:lstStyle/>
          <a:p>
            <a:pPr marL="108000" indent="457200"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 аттестуемый период (2016 – 2017 учебные годы)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Шестеркиной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Е.М. разработаны и имеют внешние рецензии следующие учебно-методические материалы:</a:t>
            </a:r>
          </a:p>
          <a:p>
            <a:pPr marL="108000" indent="457200">
              <a:defRPr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108000" indent="457200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рабочая  программа по учебной дисциплине «Английский язык»;</a:t>
            </a:r>
          </a:p>
          <a:p>
            <a:pPr marL="108000" indent="457200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рабочая  программа по учебной дисциплине «Разговорный английский язык»;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108000" indent="457200"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«Материалы контрольных работ по английскому языку для студентов  2-4 курсов»;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08000" indent="457200"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«Материалы срезов остаточных знаний по английскому языку для студентов 1 курсов»;</a:t>
            </a:r>
          </a:p>
          <a:p>
            <a:pPr marL="108000" indent="457200"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Методическая разработка внеклассного мероприятия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“Magic ball” (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сказочное представление на английском языке, посвященное празднику Хэллоуин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7"/>
          <p:cNvSpPr>
            <a:spLocks noGrp="1"/>
          </p:cNvSpPr>
          <p:nvPr>
            <p:ph type="ctrTitle"/>
          </p:nvPr>
        </p:nvSpPr>
        <p:spPr>
          <a:xfrm>
            <a:off x="685800" y="500063"/>
            <a:ext cx="7772400" cy="357187"/>
          </a:xfrm>
        </p:spPr>
        <p:txBody>
          <a:bodyPr/>
          <a:lstStyle/>
          <a:p>
            <a:r>
              <a:rPr lang="ru-RU" sz="1200" smtClean="0"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br>
              <a:rPr lang="ru-RU" sz="12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smtClean="0">
                <a:latin typeface="Times New Roman" pitchFamily="18" charset="0"/>
                <a:cs typeface="Times New Roman" pitchFamily="18" charset="0"/>
              </a:rPr>
              <a:t>ГБПОУ РМ «Саранский государственный промышленно-экономический колледж»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51202" name="Подзаголовок 20"/>
          <p:cNvSpPr>
            <a:spLocks noGrp="1"/>
          </p:cNvSpPr>
          <p:nvPr>
            <p:ph type="subTitle" idx="1"/>
          </p:nvPr>
        </p:nvSpPr>
        <p:spPr>
          <a:xfrm>
            <a:off x="1371600" y="1000125"/>
            <a:ext cx="6400800" cy="2286000"/>
          </a:xfrm>
        </p:spPr>
        <p:txBody>
          <a:bodyPr/>
          <a:lstStyle/>
          <a:p>
            <a:r>
              <a:rPr lang="en-US" sz="1600" b="1" smtClean="0">
                <a:latin typeface="Times New Roman" pitchFamily="18" charset="0"/>
                <a:cs typeface="Times New Roman" pitchFamily="18" charset="0"/>
              </a:rPr>
              <a:t>"Magic ball"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("Волшебный шар")</a:t>
            </a:r>
            <a:endParaRPr lang="ru-RU" sz="16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сказочное представление на английском языке, </a:t>
            </a:r>
          </a:p>
          <a:p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посвященное празднику Хэллоуин</a:t>
            </a:r>
          </a:p>
          <a:p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Методическая разработка внеклассного мероприятия</a:t>
            </a:r>
          </a:p>
          <a:p>
            <a:endParaRPr lang="ru-RU" smtClean="0"/>
          </a:p>
        </p:txBody>
      </p:sp>
      <p:sp>
        <p:nvSpPr>
          <p:cNvPr id="5120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1204" name="Picture 10" descr="Эмблема с надписью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00438" y="2643188"/>
            <a:ext cx="2147887" cy="2465387"/>
          </a:xfrm>
          <a:prstGeom prst="rect">
            <a:avLst/>
          </a:prstGeom>
          <a:noFill/>
          <a:ln w="19050">
            <a:solidFill>
              <a:srgbClr val="974706"/>
            </a:solidFill>
            <a:miter lim="800000"/>
            <a:headEnd/>
            <a:tailEnd/>
          </a:ln>
        </p:spPr>
      </p:pic>
      <p:sp>
        <p:nvSpPr>
          <p:cNvPr id="51205" name="Прямоугольник 29"/>
          <p:cNvSpPr>
            <a:spLocks noChangeArrowheads="1"/>
          </p:cNvSpPr>
          <p:nvPr/>
        </p:nvSpPr>
        <p:spPr bwMode="auto">
          <a:xfrm>
            <a:off x="1785938" y="5813425"/>
            <a:ext cx="5072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1950" algn="ctr" defTabSz="914400"/>
            <a:r>
              <a:rPr lang="en-US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Саранск</a:t>
            </a:r>
            <a:endParaRPr lang="ru-RU" sz="700">
              <a:solidFill>
                <a:schemeClr val="tx1"/>
              </a:solidFill>
            </a:endParaRPr>
          </a:p>
          <a:p>
            <a:pPr indent="361950" algn="ctr" defTabSz="914400" eaLnBrk="0" hangingPunct="0"/>
            <a:r>
              <a:rPr 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2016</a:t>
            </a:r>
            <a:endParaRPr lang="ru-RU" sz="20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000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513" y="184150"/>
            <a:ext cx="7797800" cy="1779588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i="1" smtClean="0">
                <a:solidFill>
                  <a:srgbClr val="B80047"/>
                </a:solidFill>
              </a:rPr>
              <a:t>1. Повышение квалификации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2938" y="1700213"/>
            <a:ext cx="8143875" cy="4730750"/>
          </a:xfrm>
        </p:spPr>
        <p:txBody>
          <a:bodyPr/>
          <a:lstStyle/>
          <a:p>
            <a:pPr marL="677863" indent="-677863" algn="just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endParaRPr lang="ru-RU" altLang="ru-RU" sz="2000" dirty="0" smtClean="0">
              <a:solidFill>
                <a:srgbClr val="280099"/>
              </a:solidFill>
            </a:endParaRPr>
          </a:p>
          <a:p>
            <a:pPr marL="0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sz="2000" dirty="0" smtClean="0">
                <a:solidFill>
                  <a:srgbClr val="280099"/>
                </a:solidFill>
              </a:rPr>
              <a:t>«Личностно-ориентированный подход к организации разносторонней деятельности учащихся как условие повышения качества образования» г. Саранск, ГБОУ ДПО (ПК)С «МРИО» 27.10.2016-25.11.2016 г. (удостоверение №5514);</a:t>
            </a:r>
          </a:p>
          <a:p>
            <a:pPr marL="0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sz="2000" dirty="0" smtClean="0">
                <a:solidFill>
                  <a:srgbClr val="280099"/>
                </a:solidFill>
              </a:rPr>
              <a:t>«Консультант плюс. Технология ПРОФ» г. Саранск, 11.03.2016 г. (сертификат);</a:t>
            </a:r>
          </a:p>
          <a:p>
            <a:pPr marL="0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sz="2000" dirty="0" smtClean="0">
                <a:solidFill>
                  <a:srgbClr val="280099"/>
                </a:solidFill>
              </a:rPr>
              <a:t>«ИКТ-компетентность педагога и практические вопросы внедрения и эксплуатации информационной системы образовательного учреждения в соответствии с требованиями ФГОС» </a:t>
            </a:r>
            <a:r>
              <a:rPr lang="ru-RU" altLang="ru-RU" sz="2000" dirty="0" err="1" smtClean="0">
                <a:solidFill>
                  <a:srgbClr val="280099"/>
                </a:solidFill>
              </a:rPr>
              <a:t>он-лайн</a:t>
            </a:r>
            <a:r>
              <a:rPr lang="ru-RU" altLang="ru-RU" sz="2000" dirty="0" smtClean="0">
                <a:solidFill>
                  <a:srgbClr val="280099"/>
                </a:solidFill>
              </a:rPr>
              <a:t> семинар АНО «Санкт-Петербургский центр дополнительного профессионального образования» 22.12.2016 (сертификат).</a:t>
            </a:r>
          </a:p>
          <a:p>
            <a:pPr marL="0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endParaRPr lang="ru-RU" altLang="ru-RU" sz="2000" b="1" i="1" dirty="0" smtClean="0">
              <a:solidFill>
                <a:srgbClr val="280099"/>
              </a:solidFill>
            </a:endParaRPr>
          </a:p>
          <a:p>
            <a:pPr marL="0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endParaRPr lang="ru-RU" altLang="ru-RU" sz="2000" b="1" i="1" dirty="0" smtClean="0">
              <a:solidFill>
                <a:srgbClr val="28009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651539" y="285728"/>
            <a:ext cx="4492461" cy="6572272"/>
          </a:xfrm>
          <a:prstGeom prst="rect">
            <a:avLst/>
          </a:prstGeom>
        </p:spPr>
      </p:pic>
      <p:pic>
        <p:nvPicPr>
          <p:cNvPr id="7" name="Рисунок 6" descr="Изображение000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" y="285728"/>
            <a:ext cx="4572000" cy="6572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00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214290"/>
            <a:ext cx="4492461" cy="6643710"/>
          </a:xfrm>
          <a:prstGeom prst="rect">
            <a:avLst/>
          </a:prstGeom>
        </p:spPr>
      </p:pic>
      <p:pic>
        <p:nvPicPr>
          <p:cNvPr id="5" name="Рисунок 4" descr="Изображение0003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580069" y="214290"/>
            <a:ext cx="4563931" cy="6643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797800" cy="1516062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8. Результаты работы в качестве куратора</a:t>
            </a: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1513" y="1700213"/>
            <a:ext cx="8221662" cy="4902200"/>
          </a:xfrm>
        </p:spPr>
        <p:txBody>
          <a:bodyPr/>
          <a:lstStyle/>
          <a:p>
            <a:pPr marL="681038" indent="-681038" algn="ctr" eaLnBrk="1">
              <a:buFont typeface="Times New Roman" pitchFamily="18" charset="0"/>
              <a:buNone/>
              <a:tabLst>
                <a:tab pos="6810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ru-RU" alt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Реализуются следующие показатели:</a:t>
            </a:r>
          </a:p>
          <a:p>
            <a:pPr marL="681038" indent="-681038" eaLnBrk="1">
              <a:buFont typeface="Wingdings" pitchFamily="2" charset="2"/>
              <a:buChar char="§"/>
              <a:tabLst>
                <a:tab pos="6810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ru-RU" altLang="ru-RU" sz="240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наличие системы воспитательной работы;</a:t>
            </a:r>
          </a:p>
          <a:p>
            <a:pPr marL="681038" indent="-681038" eaLnBrk="1">
              <a:buFont typeface="Wingdings" pitchFamily="2" charset="2"/>
              <a:buChar char="§"/>
              <a:tabLst>
                <a:tab pos="6810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ru-RU" altLang="ru-RU" sz="240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наличие системы самоуправления в группе;</a:t>
            </a:r>
          </a:p>
          <a:p>
            <a:pPr marL="681038" indent="-681038" eaLnBrk="1">
              <a:buFont typeface="Wingdings" pitchFamily="2" charset="2"/>
              <a:buChar char="§"/>
              <a:tabLst>
                <a:tab pos="6810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ru-RU" altLang="ru-RU" sz="240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динамика межличностных отношений;</a:t>
            </a:r>
          </a:p>
          <a:p>
            <a:pPr marL="681038" indent="-681038" eaLnBrk="1">
              <a:buFont typeface="Wingdings" pitchFamily="2" charset="2"/>
              <a:buChar char="§"/>
              <a:tabLst>
                <a:tab pos="6810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ru-RU" altLang="ru-RU" sz="240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отсутствие правонарушений;</a:t>
            </a:r>
          </a:p>
          <a:p>
            <a:pPr marL="681038" indent="-681038" eaLnBrk="1">
              <a:buFont typeface="Wingdings" pitchFamily="2" charset="2"/>
              <a:buChar char="§"/>
              <a:tabLst>
                <a:tab pos="6810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ru-RU" altLang="ru-RU" sz="240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участие группы в жизни колледжа;</a:t>
            </a:r>
          </a:p>
          <a:p>
            <a:pPr marL="681038" indent="-681038" eaLnBrk="1">
              <a:buFont typeface="Wingdings" pitchFamily="2" charset="2"/>
              <a:buChar char="§"/>
              <a:tabLst>
                <a:tab pos="6810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ru-RU" altLang="ru-RU" sz="240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отлаженная система взаимодействия с родителями;</a:t>
            </a:r>
          </a:p>
          <a:p>
            <a:pPr marL="681038" indent="-681038" eaLnBrk="1">
              <a:buFont typeface="Wingdings" pitchFamily="2" charset="2"/>
              <a:buChar char="§"/>
              <a:tabLst>
                <a:tab pos="6810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ru-RU" altLang="ru-RU" sz="240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отсутствие жалоб родителей;</a:t>
            </a:r>
          </a:p>
          <a:p>
            <a:pPr marL="681038" indent="-681038" eaLnBrk="1">
              <a:buFont typeface="Wingdings" pitchFamily="2" charset="2"/>
              <a:buChar char="§"/>
              <a:tabLst>
                <a:tab pos="6810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ru-RU" altLang="ru-RU" sz="240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реализация здоровье сберегающих технологий;</a:t>
            </a:r>
          </a:p>
          <a:p>
            <a:pPr marL="681038" indent="-681038" eaLnBrk="1">
              <a:buFont typeface="Wingdings" pitchFamily="2" charset="2"/>
              <a:buChar char="§"/>
              <a:tabLst>
                <a:tab pos="6810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ru-RU" altLang="ru-RU" sz="240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духовно-нравственное воспитание.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Рисунок 5" descr="333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Рисунок 1" descr="Изображение000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4788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000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ChangeArrowheads="1"/>
          </p:cNvSpPr>
          <p:nvPr>
            <p:ph type="title"/>
          </p:nvPr>
        </p:nvSpPr>
        <p:spPr>
          <a:xfrm>
            <a:off x="722313" y="139700"/>
            <a:ext cx="7748587" cy="14795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9. Наличие публикаций, включая </a:t>
            </a:r>
            <a:r>
              <a:rPr lang="ru-RU" altLang="ru-RU" sz="3200" dirty="0" err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интернет-публикации</a:t>
            </a:r>
            <a:endParaRPr lang="ru-RU" altLang="ru-RU" sz="3200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9750" y="1541463"/>
            <a:ext cx="8351838" cy="3478212"/>
          </a:xfrm>
        </p:spPr>
        <p:txBody>
          <a:bodyPr lIns="91440" tIns="45720" rIns="91440" bIns="45720" anchor="ctr">
            <a:spAutoFit/>
          </a:bodyPr>
          <a:lstStyle/>
          <a:p>
            <a:pPr marL="0" indent="517525">
              <a:lnSpc>
                <a:spcPct val="150000"/>
              </a:lnSpc>
              <a:buFont typeface="Times New Roman" pitchFamily="18" charset="0"/>
              <a:buNone/>
            </a:pPr>
            <a:r>
              <a:rPr lang="ru-RU" altLang="ru-RU" sz="2000" smtClean="0">
                <a:solidFill>
                  <a:schemeClr val="accent2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Межрегиональная научно-практическая конференция «Социальное партнерство в образовании – залог формирования высококвалифицированного и конкурентоспособного кадрового потенциала»: сборник научных трудов - статья «Проблемы лексико-семантической типологии при обучении студентов иностранным языкам». (30 ноября 2016 г.) </a:t>
            </a:r>
          </a:p>
          <a:p>
            <a:pPr marL="0" indent="517525">
              <a:lnSpc>
                <a:spcPct val="150000"/>
              </a:lnSpc>
              <a:buFont typeface="Arial" charset="0"/>
              <a:buAutoNum type="arabicPeriod"/>
            </a:pPr>
            <a:endParaRPr lang="ru-RU" altLang="ru-RU" sz="1600" b="1" smtClean="0"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marL="0" indent="517525">
              <a:lnSpc>
                <a:spcPct val="100000"/>
              </a:lnSpc>
              <a:buFont typeface="Arial" charset="0"/>
              <a:buAutoNum type="arabicPeriod"/>
            </a:pPr>
            <a:endParaRPr lang="ru-RU" altLang="ru-RU" sz="1600" smtClean="0">
              <a:solidFill>
                <a:schemeClr val="bg1"/>
              </a:solidFill>
              <a:ea typeface="Lucida Sans Unicode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Рисунок 3" descr="Изображение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47888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Рисунок 2" descr="Обложка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09788" y="0"/>
            <a:ext cx="4924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4" descr="Изображение000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14313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00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000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184150"/>
            <a:ext cx="7797800" cy="1779588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Участие педагога в профессиональных конкурсах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773238"/>
            <a:ext cx="8496300" cy="4648200"/>
          </a:xfrm>
        </p:spPr>
        <p:txBody>
          <a:bodyPr/>
          <a:lstStyle/>
          <a:p>
            <a:pPr marL="0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Российский уровень: </a:t>
            </a:r>
          </a:p>
          <a:p>
            <a:pPr marL="0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endParaRPr lang="ru-RU" sz="16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Республиканский заочный фестиваль мультимедиа материалов </a:t>
            </a:r>
            <a:r>
              <a:rPr lang="ru-RU" sz="2000" cap="all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Живет в стихах неведомая сила</a:t>
            </a:r>
            <a:r>
              <a:rPr lang="ru-RU" sz="2000" cap="all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…»</a:t>
            </a:r>
            <a:r>
              <a:rPr 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посвященного 120-летию со дня рождения       С.А. Есенина- диплом победителя.</a:t>
            </a:r>
          </a:p>
          <a:p>
            <a:pPr marL="0" indent="0" eaLnBrk="1">
              <a:buFont typeface="Times New Roman" pitchFamily="18" charset="0"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endParaRPr lang="ru-RU" altLang="ru-RU" sz="16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AutoShape 2" descr="C:\Documents and Settings\Admin\%D0%9C%D0%BE%D0%B8 %D0%B4%D0%BE%D0%BA%D1%83%D0%BC%D0%B5%D0%BD%D1%82%D1%8B\Downloads\umn1-103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9634" name="AutoShape 4" descr="C:\Documents and Settings\Admin\%D0%9C%D0%BE%D0%B8 %D0%B4%D0%BE%D0%BA%D1%83%D0%BC%D0%B5%D0%BD%D1%82%D1%8B\Downloads\umn1-103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69635" name="Рисунок 4" descr="конкурсы 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16125" y="0"/>
            <a:ext cx="5111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001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84150"/>
            <a:ext cx="8569325" cy="1779588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</a:t>
            </a:r>
            <a:r>
              <a:rPr lang="ru-RU" alt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на научно-практических конференциях, педагогических чтениях, семинарах, секциях, методических объединениях </a:t>
            </a:r>
            <a:endParaRPr lang="ru-RU" altLang="ru-RU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906588"/>
            <a:ext cx="7797800" cy="4514850"/>
          </a:xfrm>
        </p:spPr>
        <p:txBody>
          <a:bodyPr/>
          <a:lstStyle/>
          <a:p>
            <a:pPr marL="677863" indent="-677863" eaLnBrk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2400" smtClean="0"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40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Образовательная организация – 4</a:t>
            </a:r>
          </a:p>
          <a:p>
            <a:pPr marL="677863" indent="-677863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240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en-US" altLang="ru-RU" sz="240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240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lnSpc>
                <a:spcPct val="150000"/>
              </a:lnSpc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2800" b="1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Рисунок 2" descr="moodle 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76438" y="0"/>
            <a:ext cx="5191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000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560513"/>
          </a:xfrm>
        </p:spPr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Проведение открытых уроков,</a:t>
            </a:r>
            <a:b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мастер-классов, мероприятий</a:t>
            </a:r>
          </a:p>
        </p:txBody>
      </p:sp>
      <p:sp>
        <p:nvSpPr>
          <p:cNvPr id="76802" name="Объект 2"/>
          <p:cNvSpPr>
            <a:spLocks noGrp="1"/>
          </p:cNvSpPr>
          <p:nvPr>
            <p:ph idx="1"/>
          </p:nvPr>
        </p:nvSpPr>
        <p:spPr>
          <a:xfrm>
            <a:off x="671513" y="1906588"/>
            <a:ext cx="7791450" cy="3251200"/>
          </a:xfrm>
        </p:spPr>
        <p:txBody>
          <a:bodyPr/>
          <a:lstStyle/>
          <a:p>
            <a:pPr marL="677863" indent="-677863" eaLnBrk="1">
              <a:lnSpc>
                <a:spcPct val="150000"/>
              </a:lnSpc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Образовательная организация – </a:t>
            </a:r>
            <a:r>
              <a:rPr lang="en-US" altLang="ru-RU" sz="280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altLang="ru-RU" sz="280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000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0" name="Рисунок 3" descr="Рисунок1 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4013" y="330200"/>
            <a:ext cx="8435975" cy="61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184150"/>
            <a:ext cx="7797800" cy="1779588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Награды и поощрения педагога в </a:t>
            </a:r>
            <a:r>
              <a:rPr lang="ru-RU" altLang="ru-RU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 </a:t>
            </a:r>
            <a:endParaRPr lang="ru-RU" altLang="ru-RU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00063" y="1571625"/>
            <a:ext cx="8643937" cy="4514850"/>
          </a:xfrm>
        </p:spPr>
        <p:txBody>
          <a:bodyPr/>
          <a:lstStyle/>
          <a:p>
            <a:pPr>
              <a:buFont typeface="Times New Roman" pitchFamily="18" charset="0"/>
              <a:buNone/>
              <a:defRPr/>
            </a:pPr>
            <a:endParaRPr lang="en-US" sz="20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Times New Roman" pitchFamily="18" charset="0"/>
              <a:buNone/>
              <a:defRPr/>
            </a:pPr>
            <a:r>
              <a:rPr lang="en-US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en-US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место в номинации «Методические материалы по внеурочной деятельности по дисциплине»</a:t>
            </a:r>
          </a:p>
          <a:p>
            <a:pPr>
              <a:buFont typeface="Times New Roman" pitchFamily="18" charset="0"/>
              <a:buNone/>
              <a:defRPr/>
            </a:pPr>
            <a:endParaRPr lang="ru-RU" sz="20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Times New Roman" pitchFamily="18" charset="0"/>
              <a:buNone/>
              <a:defRPr/>
            </a:pPr>
            <a:endParaRPr lang="ru-RU" sz="20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Times New Roman" pitchFamily="18" charset="0"/>
              <a:buNone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endParaRPr lang="ru-RU" altLang="ru-RU" sz="28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000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етодичка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84150"/>
            <a:ext cx="8243888" cy="1435100"/>
          </a:xfrm>
        </p:spPr>
        <p:txBody>
          <a:bodyPr/>
          <a:lstStyle/>
          <a:p>
            <a:pPr algn="l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 Общественно-педагогическая активность педагога: участие в экспертных комиссиях, апелляционных комиссиях, предметных комиссиях по проверке ОГЭ и ЕГЭ, в жюри конкурсов, депутатская деятельность и т.д.</a:t>
            </a:r>
            <a:endParaRPr lang="ru-RU" altLang="ru-RU" sz="24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906588"/>
            <a:ext cx="7797800" cy="4514850"/>
          </a:xfrm>
        </p:spPr>
        <p:txBody>
          <a:bodyPr/>
          <a:lstStyle/>
          <a:p>
            <a:pPr marL="677863" indent="-677863" eaLnBrk="1">
              <a:buClrTx/>
              <a:buSzTx/>
              <a:buFontTx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endParaRPr lang="ru-RU" altLang="ru-RU" sz="24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defRPr/>
            </a:pP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</a:t>
            </a:r>
          </a:p>
          <a:p>
            <a:pPr marL="0" indent="0">
              <a:lnSpc>
                <a:spcPct val="100000"/>
              </a:lnSpc>
              <a:buFont typeface="Times New Roman" pitchFamily="18" charset="0"/>
              <a:buNone/>
              <a:defRPr/>
            </a:pPr>
            <a:endParaRPr lang="ru-RU" altLang="ru-RU" sz="24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Font typeface="Times New Roman" pitchFamily="18" charset="0"/>
              <a:buNone/>
              <a:defRPr/>
            </a:pPr>
            <a:r>
              <a:rPr lang="ru-RU" altLang="ru-RU" sz="240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Организатор ЕГЭ </a:t>
            </a:r>
            <a:endParaRPr lang="ru-RU" altLang="ru-RU" sz="24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001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4" name="Рисунок 6" descr="Изображение0005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91450" cy="1201738"/>
          </a:xfrm>
        </p:spPr>
        <p:txBody>
          <a:bodyPr/>
          <a:lstStyle/>
          <a:p>
            <a: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Применение  информационно-коммуникационных технологий </a:t>
            </a:r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>
          <a:xfrm>
            <a:off x="395288" y="1928813"/>
            <a:ext cx="8497887" cy="4668837"/>
          </a:xfrm>
        </p:spPr>
        <p:txBody>
          <a:bodyPr/>
          <a:lstStyle/>
          <a:p>
            <a:pPr algn="just">
              <a:defRPr/>
            </a:pPr>
            <a:r>
              <a:rPr lang="ru-RU" alt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</a:t>
            </a:r>
            <a:r>
              <a:rPr lang="ru-RU" alt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 и создание дополнительного информационного, иллюстративного, презентационного и видео материала, с помощью компьютерного, фото и видео оборудования, Интернет-ресурсов;</a:t>
            </a:r>
            <a:endParaRPr lang="en-US" altLang="ru-RU" sz="200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altLang="ru-RU" sz="200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alt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дистанционных методов в обучении (обмен данными со студентами по средствам электронной почты, социальных сетей и внутренней локальной сети колледжа </a:t>
            </a:r>
            <a:r>
              <a:rPr lang="en-US" alt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</a:t>
            </a:r>
            <a:r>
              <a:rPr lang="ru-RU" alt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>
              <a:defRPr/>
            </a:pPr>
            <a:endParaRPr lang="ru-RU" altLang="ru-RU" sz="200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alt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видео-семинарах, </a:t>
            </a:r>
            <a:r>
              <a:rPr lang="ru-RU" altLang="ru-RU" sz="20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вебинарах</a:t>
            </a: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endParaRPr lang="ru-RU" altLang="ru-RU" sz="20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Обмен педагогическим опытом в научном сообществе «Сеть творческих учителей».</a:t>
            </a:r>
            <a:endParaRPr lang="ru-RU" altLang="ru-RU" sz="20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altLang="ru-RU" sz="20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altLang="ru-RU" sz="20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Times New Roman" pitchFamily="18" charset="0"/>
              <a:buNone/>
              <a:defRPr/>
            </a:pPr>
            <a:r>
              <a:rPr lang="ru-RU" altLang="ru-RU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1"/>
          <p:cNvSpPr txBox="1">
            <a:spLocks noChangeArrowheads="1"/>
          </p:cNvSpPr>
          <p:nvPr/>
        </p:nvSpPr>
        <p:spPr bwMode="auto">
          <a:xfrm>
            <a:off x="3924300" y="2997200"/>
            <a:ext cx="942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/>
              <a:t>справка</a:t>
            </a:r>
          </a:p>
        </p:txBody>
      </p:sp>
      <p:pic>
        <p:nvPicPr>
          <p:cNvPr id="5" name="Рисунок 4" descr="Изображение00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1643073"/>
          </a:xfrm>
        </p:spPr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Качество знаний обучающихся  по итогам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промежуточной, итоговой аттестации за </a:t>
            </a:r>
            <a:r>
              <a:rPr lang="ru-RU" altLang="ru-RU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857364"/>
            <a:ext cx="8429684" cy="3781436"/>
          </a:xfrm>
        </p:spPr>
        <p:txBody>
          <a:bodyPr/>
          <a:lstStyle/>
          <a:p>
            <a:pPr algn="l"/>
            <a:r>
              <a:rPr lang="ru-RU" alt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Качество знаний студентов по дисциплинам, преподаваемым </a:t>
            </a:r>
            <a:r>
              <a:rPr lang="ru-RU" altLang="ru-RU" sz="24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Шестеркиной</a:t>
            </a:r>
            <a:r>
              <a:rPr lang="ru-RU" alt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Е.М. за аттестуемый период по итогам промежуточной аттестации составило 99</a:t>
            </a:r>
            <a:r>
              <a:rPr lang="en-US" alt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%.</a:t>
            </a:r>
            <a:endParaRPr lang="ru-RU" altLang="ru-RU" sz="24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5934</TotalTime>
  <Words>785</Words>
  <Application>Microsoft Office PowerPoint</Application>
  <PresentationFormat>Экран (4:3)</PresentationFormat>
  <Paragraphs>106</Paragraphs>
  <Slides>54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1_Оформление по умолчанию</vt:lpstr>
      <vt:lpstr>Портфолио   Шестеркиной Екатерины Михайловны,  преподавателя ГБПОУ РМ   «Саранский государственный промышленно  - экономический колледж»</vt:lpstr>
      <vt:lpstr>Слайд 2</vt:lpstr>
      <vt:lpstr>1. Повышение квалификации</vt:lpstr>
      <vt:lpstr>Слайд 4</vt:lpstr>
      <vt:lpstr>Слайд 5</vt:lpstr>
      <vt:lpstr>Слайд 6</vt:lpstr>
      <vt:lpstr>2. Применение  информационно-коммуникационных технологий </vt:lpstr>
      <vt:lpstr>Слайд 8</vt:lpstr>
      <vt:lpstr>3. Качество знаний обучающихся  по итогам  промежуточной, итоговой аттестации за межаттестационный период</vt:lpstr>
      <vt:lpstr>Слайд 10</vt:lpstr>
      <vt:lpstr>4. Динамика результативности учебной деятельности по итогам внешнего мониторинга за межаттестационный  период</vt:lpstr>
      <vt:lpstr>Слайд 12</vt:lpstr>
      <vt:lpstr>5. Результаты участия обучающихся в мероприятиях различных уровней по учебной деятельности профессиональной направленности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6. Позитивные результаты внеурочной деятельности обучающихся  по преподаваемой дисциплине</vt:lpstr>
      <vt:lpstr>Слайд 23</vt:lpstr>
      <vt:lpstr>Слайд 24</vt:lpstr>
      <vt:lpstr>Слайд 25</vt:lpstr>
      <vt:lpstr>Слайд 26</vt:lpstr>
      <vt:lpstr>7. Наличие авторских  программ, методических разработок</vt:lpstr>
      <vt:lpstr>Министерство образования РМ ГБПОУ РМ «Саранский государственный промышленно-экономический колледж» </vt:lpstr>
      <vt:lpstr>Слайд 29</vt:lpstr>
      <vt:lpstr>Слайд 30</vt:lpstr>
      <vt:lpstr>Слайд 31</vt:lpstr>
      <vt:lpstr>8. Результаты работы в качестве куратора</vt:lpstr>
      <vt:lpstr>Слайд 33</vt:lpstr>
      <vt:lpstr>Слайд 34</vt:lpstr>
      <vt:lpstr>Слайд 35</vt:lpstr>
      <vt:lpstr>9. Наличие публикаций, включая интернет-публикации</vt:lpstr>
      <vt:lpstr>Слайд 37</vt:lpstr>
      <vt:lpstr>Слайд 38</vt:lpstr>
      <vt:lpstr>Слайд 39</vt:lpstr>
      <vt:lpstr>Слайд 40</vt:lpstr>
      <vt:lpstr>Слайд 41</vt:lpstr>
      <vt:lpstr>10. Участие педагога в профессиональных конкурсах</vt:lpstr>
      <vt:lpstr>Слайд 43</vt:lpstr>
      <vt:lpstr>Слайд 44</vt:lpstr>
      <vt:lpstr>11. Выступления на научно-практических конференциях, педагогических чтениях, семинарах, секциях, методических объединениях </vt:lpstr>
      <vt:lpstr>Слайд 46</vt:lpstr>
      <vt:lpstr>Слайд 47</vt:lpstr>
      <vt:lpstr>12. Проведение открытых уроков,  мастер-классов, мероприятий</vt:lpstr>
      <vt:lpstr>Слайд 49</vt:lpstr>
      <vt:lpstr>13. Награды и поощрения педагога в межаттестационный период </vt:lpstr>
      <vt:lpstr>Слайд 51</vt:lpstr>
      <vt:lpstr>Слайд 52</vt:lpstr>
      <vt:lpstr>14. Общественно-педагогическая активность педагога: участие в экспертных комиссиях, апелляционных комиссиях, предметных комиссиях по проверке ОГЭ и ЕГЭ, в жюри конкурсов, депутатская деятельность и т.д.</vt:lpstr>
      <vt:lpstr>Слайд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Цыпцов Кирилл</cp:lastModifiedBy>
  <cp:revision>366</cp:revision>
  <cp:lastPrinted>1601-01-01T00:00:00Z</cp:lastPrinted>
  <dcterms:created xsi:type="dcterms:W3CDTF">2010-08-04T11:06:49Z</dcterms:created>
  <dcterms:modified xsi:type="dcterms:W3CDTF">2017-10-18T12:04:34Z</dcterms:modified>
</cp:coreProperties>
</file>